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0f502a743de4872" /><Relationship Type="http://schemas.openxmlformats.org/officeDocument/2006/relationships/extended-properties" Target="/docProps/app.xml" Id="R001e995f0b934231" /><Relationship Type="http://schemas.openxmlformats.org/officeDocument/2006/relationships/officeDocument" Target="/ppt/presentation.xml" Id="R9ec15cd11bdf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0f70b8ae648df"/>
  </p:sldMasterIdLst>
  <p:notesMasterIdLst>
    <p:notesMasterId xmlns:r="http://schemas.openxmlformats.org/officeDocument/2006/relationships" r:id="R4511e585354f4d96"/>
  </p:notesMasterIdLst>
  <p:sldIdLst>
    <p:sldId xmlns:r="http://schemas.openxmlformats.org/officeDocument/2006/relationships" id="256" r:id="R3462d0a6f5a54449"/>
    <p:sldId xmlns:r="http://schemas.openxmlformats.org/officeDocument/2006/relationships" id="257" r:id="R571a104919b14d60"/>
    <p:sldId xmlns:r="http://schemas.openxmlformats.org/officeDocument/2006/relationships" id="258" r:id="R6beb42375f554431"/>
    <p:sldId xmlns:r="http://schemas.openxmlformats.org/officeDocument/2006/relationships" id="259" r:id="R9e556e051fac4950"/>
    <p:sldId xmlns:r="http://schemas.openxmlformats.org/officeDocument/2006/relationships" id="260" r:id="R189a0854c5f141f8"/>
    <p:sldId xmlns:r="http://schemas.openxmlformats.org/officeDocument/2006/relationships" id="261" r:id="R8a1afca0fd9748ff"/>
    <p:sldId xmlns:r="http://schemas.openxmlformats.org/officeDocument/2006/relationships" id="262" r:id="R114253260ffd497c"/>
    <p:sldId xmlns:r="http://schemas.openxmlformats.org/officeDocument/2006/relationships" id="263" r:id="R1978b0a4c98b4504"/>
    <p:sldId xmlns:r="http://schemas.openxmlformats.org/officeDocument/2006/relationships" id="264" r:id="R3e64fac4ac294307"/>
    <p:sldId xmlns:r="http://schemas.openxmlformats.org/officeDocument/2006/relationships" id="265" r:id="Rdb57bd73982240c5"/>
    <p:sldId xmlns:r="http://schemas.openxmlformats.org/officeDocument/2006/relationships" id="266" r:id="R2b6c73e5e80b4374"/>
    <p:sldId xmlns:r="http://schemas.openxmlformats.org/officeDocument/2006/relationships" id="267" r:id="R5d4f6b3852074af6"/>
    <p:sldId xmlns:r="http://schemas.openxmlformats.org/officeDocument/2006/relationships" id="268" r:id="Ra63ee2c8050f454c"/>
    <p:sldId xmlns:r="http://schemas.openxmlformats.org/officeDocument/2006/relationships" id="269" r:id="Rb95c053895bf470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0b257adfe504308" /><Relationship Type="http://schemas.openxmlformats.org/officeDocument/2006/relationships/slideMaster" Target="/ppt/slideMasters/slideMaster1.xml" Id="R8cc0f70b8ae648df" /><Relationship Type="http://schemas.openxmlformats.org/officeDocument/2006/relationships/notesMaster" Target="/ppt/notesMasters/notesMaster1.xml" Id="R4511e585354f4d96" /><Relationship Type="http://schemas.openxmlformats.org/officeDocument/2006/relationships/presProps" Target="/ppt/presProps.xml" Id="Rfe4c4b9ab7ad4fd1" /><Relationship Type="http://schemas.openxmlformats.org/officeDocument/2006/relationships/tableStyles" Target="/ppt/tableStyles.xml" Id="Rd4961de147dc49a9" /><Relationship Type="http://schemas.openxmlformats.org/officeDocument/2006/relationships/slide" Target="/ppt/slides/slide1.xml" Id="R3462d0a6f5a54449" /><Relationship Type="http://schemas.openxmlformats.org/officeDocument/2006/relationships/slide" Target="/ppt/slides/slide2.xml" Id="R571a104919b14d60" /><Relationship Type="http://schemas.openxmlformats.org/officeDocument/2006/relationships/slide" Target="/ppt/slides/slide3.xml" Id="R6beb42375f554431" /><Relationship Type="http://schemas.openxmlformats.org/officeDocument/2006/relationships/slide" Target="/ppt/slides/slide4.xml" Id="R9e556e051fac4950" /><Relationship Type="http://schemas.openxmlformats.org/officeDocument/2006/relationships/slide" Target="/ppt/slides/slide5.xml" Id="R189a0854c5f141f8" /><Relationship Type="http://schemas.openxmlformats.org/officeDocument/2006/relationships/slide" Target="/ppt/slides/slide6.xml" Id="R8a1afca0fd9748ff" /><Relationship Type="http://schemas.openxmlformats.org/officeDocument/2006/relationships/slide" Target="/ppt/slides/slide7.xml" Id="R114253260ffd497c" /><Relationship Type="http://schemas.openxmlformats.org/officeDocument/2006/relationships/slide" Target="/ppt/slides/slide8.xml" Id="R1978b0a4c98b4504" /><Relationship Type="http://schemas.openxmlformats.org/officeDocument/2006/relationships/slide" Target="/ppt/slides/slide9.xml" Id="R3e64fac4ac294307" /><Relationship Type="http://schemas.openxmlformats.org/officeDocument/2006/relationships/slide" Target="/ppt/slides/slide10.xml" Id="Rdb57bd73982240c5" /><Relationship Type="http://schemas.openxmlformats.org/officeDocument/2006/relationships/slide" Target="/ppt/slides/slide11.xml" Id="R2b6c73e5e80b4374" /><Relationship Type="http://schemas.openxmlformats.org/officeDocument/2006/relationships/slide" Target="/ppt/slides/slide12.xml" Id="R5d4f6b3852074af6" /><Relationship Type="http://schemas.openxmlformats.org/officeDocument/2006/relationships/slide" Target="/ppt/slides/slide13.xml" Id="Ra63ee2c8050f454c" /><Relationship Type="http://schemas.openxmlformats.org/officeDocument/2006/relationships/slide" Target="/ppt/slides/slide14.xml" Id="Rb95c053895bf470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068cc5f33e7481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a07175e626490f" /><Relationship Type="http://schemas.openxmlformats.org/officeDocument/2006/relationships/notesMaster" Target="/ppt/notesMasters/notesMaster1.xml" Id="Re8b21f06ce6e435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889354d1e5641a3" /><Relationship Type="http://schemas.openxmlformats.org/officeDocument/2006/relationships/notesMaster" Target="/ppt/notesMasters/notesMaster1.xml" Id="Rc5494257716f454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c47ff9050584412" /><Relationship Type="http://schemas.openxmlformats.org/officeDocument/2006/relationships/notesMaster" Target="/ppt/notesMasters/notesMaster1.xml" Id="R32c43bba8d0b40b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9027f3bbc6e4452" /><Relationship Type="http://schemas.openxmlformats.org/officeDocument/2006/relationships/notesMaster" Target="/ppt/notesMasters/notesMaster1.xml" Id="R19b8aa1385824e2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d7b56ceafb748b2" /><Relationship Type="http://schemas.openxmlformats.org/officeDocument/2006/relationships/notesMaster" Target="/ppt/notesMasters/notesMaster1.xml" Id="R313e0c1535a44fc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f95e3a1aa9d4d35" /><Relationship Type="http://schemas.openxmlformats.org/officeDocument/2006/relationships/notesMaster" Target="/ppt/notesMasters/notesMaster1.xml" Id="Re3ab54df4d284d5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f27a036b9a1457b" /><Relationship Type="http://schemas.openxmlformats.org/officeDocument/2006/relationships/notesMaster" Target="/ppt/notesMasters/notesMaster1.xml" Id="R6ce07a5126dc4b9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bfd0bc9dc704897" /><Relationship Type="http://schemas.openxmlformats.org/officeDocument/2006/relationships/notesMaster" Target="/ppt/notesMasters/notesMaster1.xml" Id="Rbb98e361c9c14f3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e350db6942431a" /><Relationship Type="http://schemas.openxmlformats.org/officeDocument/2006/relationships/notesMaster" Target="/ppt/notesMasters/notesMaster1.xml" Id="Rc407d978f20a47a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35d259909f04c48" /><Relationship Type="http://schemas.openxmlformats.org/officeDocument/2006/relationships/notesMaster" Target="/ppt/notesMasters/notesMaster1.xml" Id="Re6db43610a1c4ed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faa762e00b2499a" /><Relationship Type="http://schemas.openxmlformats.org/officeDocument/2006/relationships/notesMaster" Target="/ppt/notesMasters/notesMaster1.xml" Id="Rc8f8cdc1ddb64e9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5bc59dbca6c4aad" /><Relationship Type="http://schemas.openxmlformats.org/officeDocument/2006/relationships/notesMaster" Target="/ppt/notesMasters/notesMaster1.xml" Id="R979c0a78666b405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936d31bdc4c43f3" /><Relationship Type="http://schemas.openxmlformats.org/officeDocument/2006/relationships/notesMaster" Target="/ppt/notesMasters/notesMaster1.xml" Id="Rcddad4dc0bfe4e7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20a84d109444d35" /><Relationship Type="http://schemas.openxmlformats.org/officeDocument/2006/relationships/notesMaster" Target="/ppt/notesMasters/notesMaster1.xml" Id="R0f86da1a1dd14b1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source: apps/web, apps/mobile, services/processor</a:t>
            </a:r>
          </a:p>
          <a:p xmlns:a="http://schemas.openxmlformats.org/drawingml/2006/main">
            <a:r>
              <a:t>- Internal investor narrative: apps/site/investors.html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- 134.8M U.S. households in 2025: https://fred.stlouisfed.org/series/TTLHH</a:t>
            </a:r>
          </a:p>
          <a:p xmlns:a="http://schemas.openxmlformats.org/drawingml/2006/main">
            <a:r>
              <a:t>- 91% of U.S. adults own a smartphone: https://www.pewresearch.org/internet/fact-sheet/mobile/</a:t>
            </a:r>
          </a:p>
          <a:p xmlns:a="http://schemas.openxmlformats.org/drawingml/2006/main">
            <a:r>
              <a:t>- 63M Americans provide family care: https://www.aarp.org/pri/topics/ltss/family-caregiving/caregiving-in-the-us-2025/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model hypotheses: apps/site/investors.html#model</a:t>
            </a:r>
          </a:p>
          <a:p xmlns:a="http://schemas.openxmlformats.org/drawingml/2006/main">
            <a:r>
              <a:t>- No pricing, revenue, or paid-traction metrics were supplied; all three tiers remain hypotheses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defensibility thesis: apps/site/investors.html moat section</a:t>
            </a:r>
          </a:p>
          <a:p xmlns:a="http://schemas.openxmlformats.org/drawingml/2006/main">
            <a:r>
              <a:t>- Longitudinal household context is a product thesis to validate, not a claimed moat today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architecture: apps/web, apps/mobile, packages/core, packages/design-tokens, services/processor</a:t>
            </a:r>
          </a:p>
          <a:p xmlns:a="http://schemas.openxmlformats.org/drawingml/2006/main">
            <a:r>
              <a:t>- Internal backend: Supabase auth, row-level security, private storage, and edge functions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roadmap and pilot proof points: apps/site/investors.html roadmap section</a:t>
            </a:r>
          </a:p>
          <a:p xmlns:a="http://schemas.openxmlformats.org/drawingml/2006/main">
            <a:r>
              <a:t>- No fundraising amount, traction metric, or team claim was supplied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thesis: apps/site/investors.html#thesis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category thesis: apps/site/investors.html#thesis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loop: apps/web</a:t>
            </a:r>
          </a:p>
          <a:p xmlns:a="http://schemas.openxmlformats.org/drawingml/2006/main">
            <a:r>
              <a:t>- Internal investor narrative: apps/site/investors.html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current flow: apps/web document workflow routes and apps/site/index.html#how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shipped web product: apps/web</a:t>
            </a:r>
          </a:p>
          <a:p xmlns:a="http://schemas.openxmlformats.org/drawingml/2006/main">
            <a:r>
              <a:t>- Internal shipped mobile product: apps/mobile</a:t>
            </a:r>
          </a:p>
          <a:p xmlns:a="http://schemas.openxmlformats.org/drawingml/2006/main">
            <a:r>
              <a:t>- Separation report supplied by coordinator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AI UX pattern: apps/site/index.html evidence section and apps/web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ecosystem narrative: apps/site/investors.html#ecosystem</a:t>
            </a:r>
          </a:p>
          <a:p xmlns:a="http://schemas.openxmlformats.org/drawingml/2006/main">
            <a:r>
              <a:t>- Forwarded email intake and household collaboration are future expansion hypotheses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wedge narrative: apps/site/investors.html#market</a:t>
            </a:r>
          </a:p>
          <a:p xmlns:a="http://schemas.openxmlformats.org/drawingml/2006/main">
            <a:r>
              <a:t>- Family collaboration and partner distribution are expansion hypotheses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1a0f14a164fe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5551ed547e64487" /><Relationship Type="http://schemas.openxmlformats.org/officeDocument/2006/relationships/slideLayout" Target="/ppt/slideLayouts/slideLayout1.xml" Id="R038a6f4fb970428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a6f4fb970428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8ce9e6094a56" /><Relationship Type="http://schemas.openxmlformats.org/officeDocument/2006/relationships/notesSlide" Target="/ppt/notesSlides/notesSlide1.xml" Id="R41aacc8f796949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fce4af3649fb" /><Relationship Type="http://schemas.openxmlformats.org/officeDocument/2006/relationships/notesSlide" Target="/ppt/notesSlides/notesSlide10.xml" Id="Rb55385f9599e4e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ec3e13d14710" /><Relationship Type="http://schemas.openxmlformats.org/officeDocument/2006/relationships/notesSlide" Target="/ppt/notesSlides/notesSlide11.xml" Id="R6d3bae70537c491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fdf628a94941" /><Relationship Type="http://schemas.openxmlformats.org/officeDocument/2006/relationships/notesSlide" Target="/ppt/notesSlides/notesSlide12.xml" Id="Rbda99b1f9e814d6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83381bf404f93" /><Relationship Type="http://schemas.openxmlformats.org/officeDocument/2006/relationships/notesSlide" Target="/ppt/notesSlides/notesSlide13.xml" Id="R50632d7c2b4940c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543cb6c94417f" /><Relationship Type="http://schemas.openxmlformats.org/officeDocument/2006/relationships/notesSlide" Target="/ppt/notesSlides/notesSlide14.xml" Id="Re92b164032d0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1e3a4df34f22" /><Relationship Type="http://schemas.openxmlformats.org/officeDocument/2006/relationships/notesSlide" Target="/ppt/notesSlides/notesSlide2.xml" Id="R0f6aa77f2040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edf60af84e75" /><Relationship Type="http://schemas.openxmlformats.org/officeDocument/2006/relationships/notesSlide" Target="/ppt/notesSlides/notesSlide3.xml" Id="Rc2b6fb6bb0ab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44bb82a64254" /><Relationship Type="http://schemas.openxmlformats.org/officeDocument/2006/relationships/notesSlide" Target="/ppt/notesSlides/notesSlide4.xml" Id="R578287f69745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df4f89bb4c99" /><Relationship Type="http://schemas.openxmlformats.org/officeDocument/2006/relationships/notesSlide" Target="/ppt/notesSlides/notesSlide5.xml" Id="R2da36a669397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0062c56649a7" /><Relationship Type="http://schemas.openxmlformats.org/officeDocument/2006/relationships/notesSlide" Target="/ppt/notesSlides/notesSlide6.xml" Id="R4f8a288e6663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9a5b64c34f77" /><Relationship Type="http://schemas.openxmlformats.org/officeDocument/2006/relationships/notesSlide" Target="/ppt/notesSlides/notesSlide7.xml" Id="Rfcda4cd7365a481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0f0c74ad249da" /><Relationship Type="http://schemas.openxmlformats.org/officeDocument/2006/relationships/notesSlide" Target="/ppt/notesSlides/notesSlide8.xml" Id="R098cbaddada142b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2a65394944ff" /><Relationship Type="http://schemas.openxmlformats.org/officeDocument/2006/relationships/notesSlide" Target="/ppt/notesSlides/notesSlide9.xml" Id="Rbe21716fafb0460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8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FE9650-7EF9-4AEF-BBC2-93EC06DF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-1143000"/>
            <a:ext cx="5619750" cy="5619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24C39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107D59-CFD4-4D5A-AD05-13EC04B2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-285750"/>
            <a:ext cx="3905250" cy="3905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07553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389853-E766-4AA4-9992-31875D50E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457200" cy="45720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678D7E-F29C-4FC7-8DB0-9998DAE37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64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1764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8137A5-043D-4D2D-9666-19A179F5B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69532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NEXTSTEP · INVESTOR DECK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29073C-E86D-4A69-BA6E-C71C0904F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62125"/>
            <a:ext cx="7239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52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The AI workspace</a:t>
            </a:r>
          </a:p>
          <a:p xmlns:a="http://schemas.openxmlformats.org/drawingml/2006/main">
            <a:pPr algn="l">
              <a:defRPr sz="52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52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for life admin.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206455-D2C4-4AF9-AF94-FABA65A0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19575"/>
            <a:ext cx="619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B6C0B7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B6C0B7"/>
                </a:solidFill>
                <a:latin typeface="Aptos"/>
                <a:ea typeface="Aptos"/>
                <a:cs typeface="Aptos"/>
              </a:rPr>
              <a:t>Turn documents into understanding, action, memory, and proof.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91C4C8-1D56-4B49-A1AC-C71F67BA4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38750"/>
            <a:ext cx="13811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21206B-EA25-4F8F-BAE8-58332F908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86375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PILOT PRODUCT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0A65BC-9ABC-452C-8226-F5F29570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238750"/>
            <a:ext cx="118110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96D6F3-986B-442E-9BC9-E331960E1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286375"/>
            <a:ext cx="990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WEB + IOS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FE8E2C-C062-4B60-B2E4-42FD6CA7F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5238750"/>
            <a:ext cx="171450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5EA084-ADAD-4E54-B222-62CFCFB69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528637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PRIVATE BY DEFAULT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FE75CA-F543-404A-B348-BC041B44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610100"/>
            <a:ext cx="209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ClearDesk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FB8955-49FB-4169-B123-42DB1575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0577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LIFE-ADMIN GRAPH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784B88-233A-4AED-AB07-E7215694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931D08-7A9E-489F-9310-C2253487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451522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BE3D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B9AE64-5D0B-4888-BAA1-B29B74FCA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09 · MARKET REACH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CAD064-067E-4165-9D91-F1CEDC2D1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62025"/>
            <a:ext cx="9429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952"/>
          </a:bodyPr>
          <a:lstStyle xmlns:a="http://schemas.openxmlformats.org/drawingml/2006/main"/>
          <a:p xmlns:a="http://schemas.openxmlformats.org/drawingml/2006/main">
            <a:pPr algn="l">
              <a:defRPr sz="38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8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 universal behavior with urgent early users.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D1BAE5-DADC-41FC-A757-E843D9661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3381375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DB9A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1302D9-3619-4ECF-B2E6-92D7CF05A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33675"/>
            <a:ext cx="29051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134.8M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C5C168-2065-4F45-97FE-F15A195B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19525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U.S. households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2D077A-F8A1-4A0C-A9A0-7B4007BCD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72025"/>
            <a:ext cx="29241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9A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82835C-FA6B-4230-99E7-E85B5DDC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00625"/>
            <a:ext cx="29241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rPr>
              <a:t>FRED / U.S. CENSUS · 2025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F3D751-7DCB-4FE8-B300-67494E8F6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419350"/>
            <a:ext cx="3381375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6"/>
          </a:solidFill>
          <a:ln xmlns:a="http://schemas.openxmlformats.org/drawingml/2006/main" w="9525">
            <a:solidFill>
              <a:srgbClr val="BDB9A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CF46DE-0F8C-413D-9962-B77234322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733675"/>
            <a:ext cx="29051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91%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4330C7-4827-4511-B2E4-1AF85073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819525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U.S. adults own a smartphone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414EAA-F153-4E50-9930-B0151174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772025"/>
            <a:ext cx="29241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9A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CCDC00-514E-4354-B8A4-3ECFC668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000625"/>
            <a:ext cx="29241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rPr>
              <a:t>PEW RESEARCH · 2025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419E45-AB0A-4EA6-894E-18AA33F0B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19350"/>
            <a:ext cx="3381375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DB9A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9767A1-B054-4184-BB91-33EDCF2A8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733675"/>
            <a:ext cx="29051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47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63M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26D702-906E-4DE2-99B4-D617C37D7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819525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Americans provide family care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690AAC-E4A7-40BD-82D9-8020A1537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772025"/>
            <a:ext cx="29241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9A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D4063D-3EF0-4A23-BD5A-313D9737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000625"/>
            <a:ext cx="29241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rPr>
              <a:t>AARP / NAC · 2025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4BA870-AC38-43E7-B4D6-D060224EA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00725"/>
            <a:ext cx="981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NextStep does not need every household on day one. It needs a narrow group with frequent, consequential, document-driven work.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19F039-C638-42B5-A658-C8AB6286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9AF594-4BF7-4211-96AA-62B70A78B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635675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28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AB2CD3-6790-4ECE-836B-C9CC4832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10 · BUSINESS MODEL HYPOTHESES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A93557-3E6C-428E-B24D-98BFFE1A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096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consumer trust relationship.</a:t>
            </a:r>
          </a:p>
          <a:p xmlns:a="http://schemas.openxmlformats.org/drawingml/2006/main">
            <a:pPr algn="l">
              <a:defRPr sz="36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Partner distribution over time.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86DFF4-8FAB-48D5-9F8C-42B0932C1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1371600"/>
            <a:ext cx="330517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27E8AE-335C-4DBC-BD1B-37BE73C6E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1419225"/>
            <a:ext cx="31146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VALIDATE IN PILOT — NO PRICING CLAIMED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EA877F-7E88-49FB-94B2-933CF1E18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3381375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3D29"/>
          </a:solidFill>
          <a:ln xmlns:a="http://schemas.openxmlformats.org/drawingml/2006/main" w="9525">
            <a:solidFill>
              <a:srgbClr val="48614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CE8E3F-8736-42DA-AD42-EB25F3677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1051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CORE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9A8DF4-664C-48CD-9399-D56481B35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619500"/>
            <a:ext cx="285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Individual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D06EDD-D8E0-4470-AE8B-314C458D4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4238625"/>
            <a:ext cx="285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ACB9A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ACB9AE"/>
                </a:solidFill>
                <a:latin typeface="Aptos"/>
                <a:ea typeface="Aptos"/>
                <a:cs typeface="Aptos"/>
              </a:rPr>
              <a:t>Personal workspace, AI understanding, reminders, and history.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C78083-BB63-4A9C-AA4E-B389E9BD5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510540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EB4B99-FA19-4FCE-9B70-2EAF68C1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5267325"/>
            <a:ext cx="2905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CONSUMER SUBSCRIPTION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26D9AB-5FA3-47B6-921B-9D8329D81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857500"/>
            <a:ext cx="3381375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320"/>
          </a:solidFill>
          <a:ln xmlns:a="http://schemas.openxmlformats.org/drawingml/2006/main" w="9525">
            <a:solidFill>
              <a:srgbClr val="48614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3F160F-AC27-45C9-98F0-A3234575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1051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NETWORK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83F608-5A2D-422E-BD21-1CA1D0EE6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619500"/>
            <a:ext cx="285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Family + caregiver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58A8C-FB80-4A00-88A1-347FA14C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238625"/>
            <a:ext cx="285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ACB9A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ACB9AE"/>
                </a:solidFill>
                <a:latin typeface="Aptos"/>
                <a:ea typeface="Aptos"/>
                <a:cs typeface="Aptos"/>
              </a:rPr>
              <a:t>Shared context, delegated actions, helpers, and household memory.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0C8A96-3D3E-4FE2-9B80-97397298F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510540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6ED02A-4BEC-48B6-92D1-721D757B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5267325"/>
            <a:ext cx="2905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FAMILY PLAN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8F646C-4C26-4C0E-AB5C-652C5472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857500"/>
            <a:ext cx="3381375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320"/>
          </a:solidFill>
          <a:ln xmlns:a="http://schemas.openxmlformats.org/drawingml/2006/main" w="9525">
            <a:solidFill>
              <a:srgbClr val="48614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1EA719-1CAA-4964-97C8-362FF402C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1051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DISTRIBUTION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05362B-F44A-4952-8C0F-FAA15E963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19500"/>
            <a:ext cx="285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Partner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886342-7823-471D-8D4C-7D534041B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4238625"/>
            <a:ext cx="285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ACB9AE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ACB9AE"/>
                </a:solidFill>
                <a:latin typeface="Aptos"/>
                <a:ea typeface="Aptos"/>
                <a:cs typeface="Aptos"/>
              </a:rPr>
              <a:t>Benefits, caregiving, financial wellness, and trusted-service workflows.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38F2C1-9696-4E62-86F3-A2A183A1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510540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2DEFC1-509C-488B-A059-522E1A650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5267325"/>
            <a:ext cx="2905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B2B2C PARTNERSHIP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B3BBAF-91C4-4A9D-A58B-28D9DE6BC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E01BC7-69B8-45E6-9E1C-7B5E7F4F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73106708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A9C5815-D275-45CB-AC87-30C4B302A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11 · DEFENSIBILITY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729A99-EB52-4FA6-BBB3-B4385D122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62025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The durable asset is life-admin memory.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65E08D-7069-4F4F-AB10-13E3FF3B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52600"/>
            <a:ext cx="781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Each completed loop makes the next obligation easier to understand and finish.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5338A0-2847-4C53-BB56-71BEE343A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2962275"/>
            <a:ext cx="19050" cy="27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575D25-4344-4098-B14B-5001C74B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86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10401E-0C38-4017-8705-612F3E8E9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860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E13B15-9DCE-4F28-B8ED-F7CE5474F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67652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Evidence graph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A8E5D4-22AC-4258-861A-33262928F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686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Every fact stays connected to its document and review state.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9E7BF2-239E-40F8-B2B3-9ECB9D1FF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4671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EE7AF4-08B0-4528-9DCB-574F02BE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4671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893A39-B3EF-4DB8-A008-2EA29085C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45757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Correction loop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323282-BEFA-4892-AF8C-4351C32E8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4671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Confirmations improve trust, context, and future extraction.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512DEA-1105-419B-B0FE-69C6818D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4248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036F1F-D411-4D9A-8FE8-9926DD61F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42481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22701A-62A2-41CF-9D73-AE59A105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423862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Recurring memory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F84B6D-183B-47DB-A13D-6D834D7A1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2481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Senders, deadlines, amounts, and patterns become longitudinal.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52704D-5506-4A00-9C49-79F07A4E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0292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896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DA206F-6168-4BD0-859A-DA3C7CFC0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0292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7C2351-E8CE-4535-A407-F037BFA9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501967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Workflow retention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292368-36BE-46D3-961B-3EDF5FF4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02920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Value continues through reminders, helpers, and proof.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88F1B5-514D-4078-B419-57108746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429250"/>
            <a:ext cx="2762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940C6D-6B18-48D6-BFC1-A2DE7A4C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5581650"/>
            <a:ext cx="247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COMPOUNDING CONTEXT, NOT A STATIC ARCHIVE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17EA96-5EFB-4C78-A8AB-C0436BBFA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7A433C-4D90-4356-A91A-510127B5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8775219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EAE8E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A41A31E-8A40-4CC9-A239-B3467D416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12 · ARCHITECTURE + TRUST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E9A099-42AB-4BF5-B900-C7D7AB06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9144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668"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Separated clients. Shared logic. User-scoped data.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65546D-C35C-4C6F-8E10-B85EB59D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52600"/>
            <a:ext cx="809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browser never receives provider secrets. Important output remains reviewable.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F4E74E-95D2-45F9-BAC0-0FC0BCC3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800350"/>
            <a:ext cx="190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166425-9F5B-490B-9D99-10BD0DF7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190875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285C3B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85C3B"/>
                </a:solidFill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EE870F-891A-4E7D-A8BD-09257698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426720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285C3B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85C3B"/>
                </a:solidFill>
                <a:latin typeface="Aptos"/>
                <a:ea typeface="Aptos"/>
                <a:cs typeface="Aptos"/>
              </a:rPr>
              <a:t>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00DBB5-E59F-4903-B641-AB1C91CEB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925" y="2419350"/>
            <a:ext cx="80581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838DD4-46C5-41A5-9F3D-CBA3E3CF5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6479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React web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4BB732-CE1E-4FEB-8D47-DB2584EBE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479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Expo iOS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DE3A83-E3D0-43D4-8246-CEAA80DC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990850"/>
            <a:ext cx="180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PRIMARY WEB CLIENT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47DC4A-CE85-4308-90F6-1F00025E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990850"/>
            <a:ext cx="1809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NATIVE MOBILE CLIENT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6BD8F4-383A-4FE7-813F-B87F7A61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571875"/>
            <a:ext cx="5429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9525">
            <a:solidFill>
              <a:srgbClr val="BAC6B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B83B7E-6ACF-4D99-AA42-ABFC7AC1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781425"/>
            <a:ext cx="4857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Shared core + design semantics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B53A7A-DD5B-4DA9-8967-82F270B7B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714875"/>
            <a:ext cx="8343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6"/>
          </a:solidFill>
          <a:ln xmlns:a="http://schemas.openxmlformats.org/drawingml/2006/main" w="9525">
            <a:solidFill>
              <a:srgbClr val="BBBEB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F37339-4D88-4AA1-9A68-D05F892ED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925" y="4991100"/>
            <a:ext cx="18002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SUPABASE AUTH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F2A8AA-D840-47F6-9318-7EFE7B4A3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4714875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A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3A9374-D9E5-4543-8C37-3947D2E11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4991100"/>
            <a:ext cx="18002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POSTGRES RLS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03AFE2-25F5-447B-9558-3BC680EE9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14875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A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64AD46-B27B-4D0D-BE37-52A4EB9FC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991100"/>
            <a:ext cx="18002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PRIVATE STORAGE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996A9A8-65E0-455C-AB39-0521BD55E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714875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A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62656F-2AB7-411A-A16E-E546B127E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991100"/>
            <a:ext cx="18002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EDGE FUNCTIONS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3BE017-DF62-4C74-9489-4E1079F69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829300"/>
            <a:ext cx="1428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BE3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BE3BDF-C5E1-4379-95CD-86474C652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87692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EBEBD2-505E-4E49-9C29-CF16532B9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829300"/>
            <a:ext cx="1428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BE3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74A68E-44DE-4B00-BD7E-3DCA4DA3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587692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CONFIDENCE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98D20C-5D71-4F1E-A23C-5E09A76D1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5829300"/>
            <a:ext cx="1428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BE3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C10539-6EF1-4768-A10C-D6B7667E3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587692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REVIEW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F1F377-0013-49D5-A401-3FC30B138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5829300"/>
            <a:ext cx="1428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BE3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D78102-72DC-4821-B8DE-90A4FF4F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587692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DELETION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0EBD57-23B2-43E2-8052-201B8ACF7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829300"/>
            <a:ext cx="167640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BE3D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F66DE1-9C4F-406B-B76B-78F7662B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876925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PROVIDER ROUTING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C1B7E5-A050-436F-9C75-2F059AD9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D4ED32E-DFB0-467C-BCB9-8AACA598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938899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3B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61FB44-BBF9-4B0A-8448-5584775B5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28625" cy="428625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C2609A-4B12-4B9C-A56B-D9B4B8ABA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"/>
            <a:ext cx="42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4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1654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4B8FC1-D425-4FD5-A0D4-BCBED0A9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619125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13 · WHAT GETS PROVEN NEXT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28F2C2-2E2F-44B6-BC90-3E2376902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85875"/>
            <a:ext cx="9906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Build the default workspace for the unfinished work of everyday life.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9C92BF-B0D4-4B50-A058-F14BB196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23336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8CFE71-6F2B-4A15-A2CC-0CE9E888D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ACTIVATION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179899-3970-4894-BCEF-671BCF4EF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467100"/>
            <a:ext cx="2571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1246F7-BF50-49EE-A9E2-21FC3738B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51472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TIME TO FIRST 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621876-A2D8-4107-BE34-56A32242D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67100"/>
            <a:ext cx="23336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80FCA1-C04F-4EC8-B3A0-75ADDF399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51472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HANDLED RATE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392E69-82CE-42CF-96C4-648CA786F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23336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1E7BA0-DE9A-4DA9-80D7-7EA5A09A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9577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REPEAT 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3A07A5-2465-412A-9F1B-6DFC02D3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248150"/>
            <a:ext cx="23336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6D76D9-58FB-41DC-B2B8-E3DB9A1DB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295775"/>
            <a:ext cx="2143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PAID INTENT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56263E-9918-4453-971E-107CD5423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90900"/>
            <a:ext cx="22860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1B6045-2687-40DF-B2E4-533C16AEC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36480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THE NORTH STAR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013928-BDA4-4DD0-8ED9-7B4E2489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4095750"/>
            <a:ext cx="17621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054"/>
          </a:bodyPr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Action</a:t>
            </a:r>
          </a:p>
          <a:p xmlns:a="http://schemas.openxmlformats.org/drawingml/2006/main">
            <a:pPr algn="l">
              <a:defRPr sz="23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completed.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6FF5DC-1DF5-4403-B33E-BE036425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4848225"/>
            <a:ext cx="1762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PROOF RETAINED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E8DB95-D5BA-4D90-A166-E992D97CC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553075"/>
            <a:ext cx="571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C0CAC1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C0CAC1"/>
                </a:solidFill>
                <a:latin typeface="Aptos"/>
                <a:ea typeface="Aptos"/>
                <a:cs typeface="Aptos"/>
              </a:rPr>
              <a:t>NextStep · Life admin, made clear.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AA90F2-D901-40FA-B807-C7F6713F9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619750"/>
            <a:ext cx="3409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NGUYENHARRY2662@GMAIL.COM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3E118D-15D8-4F86-A230-0E5DF338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11D0A5-2B34-4F76-8AE2-8C8DAEB7A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0891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3AA0E3-3447-40F5-949A-1184714B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01 · THE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830A71-9D16-4F13-B1D2-6912AFB7A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8191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4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Paperwork is not a file problem.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DD009B-6F72-4D3B-9B92-024BF10B3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8191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4200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It is unfinished work.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6037ED-FD2D-4473-8002-B5EB77E0B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571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WHAT IS THIS?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826277-9732-41D9-A6FC-D1FEBC81A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581400"/>
            <a:ext cx="904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2B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C6AFCD-28BD-492C-9A5D-13E16D7E7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48050"/>
            <a:ext cx="609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A letter arrives without a clear explanation.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41B9F7-9850-4905-9F64-64985179F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4194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3C8FC7-9B3C-4DBF-B3C3-0030E4C34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1571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WHAT MATTERS?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B7CBE8-6CD4-42A7-9F8D-3CF0EE296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362450"/>
            <a:ext cx="904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2B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E9DA7C-2194-4A69-9AB5-9ED31C86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29100"/>
            <a:ext cx="609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The amount, deadline, sender, and action are buried.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CCFB29-AB89-4E8B-B2B5-84D2E609A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420052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FBF126-5681-47F3-A5A0-CEC2F2862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38725"/>
            <a:ext cx="1571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WHAT NEXT?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9174A4-1B08-4698-BCF6-1E1532F8A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143500"/>
            <a:ext cx="904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C2B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145046-00A4-4212-9437-85C00363C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010150"/>
            <a:ext cx="609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The reminder, helper, and proof live somewhere else.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4DA1B4-BEE7-4096-BECA-C53B13D70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49815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C6C7C0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3AF09A-F521-43D7-B58D-16CB65360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4A5F11-5EA7-41FC-8D32-2EA44105E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181421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D23EBB-E03B-4CB4-A8BB-5F0DDBB5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02 · THE CATEGORY GAP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387F9E-CDBE-48B6-BB4D-4961282E0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048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75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Every existing tool drops part of the lifecycle.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31E290-259C-4C6E-83DD-C5A860578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32956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9525">
            <a:solidFill>
              <a:srgbClr val="C3C5BE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AE7C09-8D92-4D11-B3DC-DB8C618D9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241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21CAE8-ECA5-4BF5-B58A-D4FB44BF4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48050"/>
            <a:ext cx="2800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Storage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4272D5-F610-4ABC-AEB6-22F6B397B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95750"/>
            <a:ext cx="27146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file is saved.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obligation is not.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AFA222-6499-42E1-BC9F-04D5257AC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67300"/>
            <a:ext cx="280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BA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161EA7-8E9C-4ABA-971D-FB47061DB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248275"/>
            <a:ext cx="2714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rPr>
              <a:t>LOSES THE 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441F40-190A-4D5C-86BB-BBF6AECAF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86050"/>
            <a:ext cx="32956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3D5"/>
          </a:solidFill>
          <a:ln xmlns:a="http://schemas.openxmlformats.org/drawingml/2006/main" w="9525">
            <a:solidFill>
              <a:srgbClr val="C3C5B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014A3A-3BB0-4E8C-9842-8DD16D44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9241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2367DE-323A-4CA3-9BFE-950FAE178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448050"/>
            <a:ext cx="2800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Tasks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550482-186D-4778-8452-366216A2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095750"/>
            <a:ext cx="27146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reminder exists.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original context does not.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8DDF0D-8923-4F20-91D5-A7C5CD3B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067300"/>
            <a:ext cx="280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BA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1A0818-9693-4591-B288-CC7828175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248275"/>
            <a:ext cx="2714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rPr>
              <a:t>LOSES THE EVIDENCE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765A8F-CF33-4811-96B2-82643AC6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686050"/>
            <a:ext cx="32956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E5"/>
          </a:solidFill>
          <a:ln xmlns:a="http://schemas.openxmlformats.org/drawingml/2006/main" w="9525">
            <a:solidFill>
              <a:srgbClr val="C3C5B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77E424-1B72-4E26-9696-E280E050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9241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F74FE8-8AF4-43AF-A1AE-B10F939DD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448050"/>
            <a:ext cx="2800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6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AI chat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84A848-C7AB-4B46-AFA4-5D7A5CFF5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95750"/>
            <a:ext cx="27146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answer appears.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The lifecycle disappears.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883899-C402-4B14-8074-D2118F1B0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067300"/>
            <a:ext cx="280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BA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5C7121-C611-4452-826D-269E4D62E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248275"/>
            <a:ext cx="2714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C65F53"/>
                </a:solidFill>
                <a:latin typeface="Courier New"/>
                <a:ea typeface="Courier New"/>
                <a:cs typeface="Courier New"/>
              </a:rPr>
              <a:t>LOSES THE MEMORY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F8E09F-DFB2-4D1E-9250-8947EDD7B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C5D654-B2D4-4B6E-9FC6-7217732A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362669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3B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F8C5D86-9B50-4AB3-8ED4-D5A705ABA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03 · THE SOLUTION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423E9F-CB15-49EE-B0C8-B4CA11FB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85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38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8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One private workspace keeps the whole job together.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9994F5-2BDD-4123-992F-C2E1BD747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3175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1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1CF71E-0A4B-4F34-BBAB-8E4E5599E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848100"/>
            <a:ext cx="5429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A83584-1841-450A-8004-12A568A7D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657600"/>
            <a:ext cx="238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 i="0">
                <a:solidFill>
                  <a:srgbClr val="DFE9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DFE98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716281-4726-47FE-8B14-AF5A01FC2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95625"/>
            <a:ext cx="2190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831"/>
          </a:solidFill>
          <a:ln xmlns:a="http://schemas.openxmlformats.org/drawingml/2006/main" w="9525">
            <a:solidFill>
              <a:srgbClr val="52705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2B6B56-45A5-4239-916E-AF12F7C1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3337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FILE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A2AE78-FE10-4C55-851F-6C6D505C9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733800"/>
            <a:ext cx="1790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The original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118F15-B8CC-4C11-8752-19EF1B776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40055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AEBCA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AEBCAF"/>
                </a:solidFill>
                <a:latin typeface="Aptos"/>
                <a:ea typeface="Aptos"/>
                <a:cs typeface="Aptos"/>
              </a:rPr>
              <a:t>PDF · image · scan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AACBCF-E71E-4FD2-9435-551F65DE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848100"/>
            <a:ext cx="5429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4264FB-DAEA-49B7-8EC3-0EF45B065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475" y="3657600"/>
            <a:ext cx="238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 i="0">
                <a:solidFill>
                  <a:srgbClr val="DFE9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DFE98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3F210D-2DA7-42DA-A69D-557FD1BF2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095625"/>
            <a:ext cx="2190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9525">
            <a:solidFill>
              <a:srgbClr val="DFE98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A2DA17-6300-4DF2-B4D0-3EDB246A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3337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FACTS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521C8F-C732-4FEB-A3FA-741B3C70E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733800"/>
            <a:ext cx="1790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What matters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DAD4B5-ECB6-43F3-A317-D9513901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40055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285C3B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285C3B"/>
                </a:solidFill>
                <a:latin typeface="Aptos"/>
                <a:ea typeface="Aptos"/>
                <a:cs typeface="Aptos"/>
              </a:rPr>
              <a:t>sender · amount · date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226A26-D2E1-4EC9-9C3C-13FD94276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848100"/>
            <a:ext cx="5429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7A32EF-E270-4DE2-80C8-071A11A3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657600"/>
            <a:ext cx="2381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 i="0">
                <a:solidFill>
                  <a:srgbClr val="DFE9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DFE98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0FA157-64E0-40F1-A2C9-3CAC771E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095625"/>
            <a:ext cx="2190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831"/>
          </a:solidFill>
          <a:ln xmlns:a="http://schemas.openxmlformats.org/drawingml/2006/main" w="9525">
            <a:solidFill>
              <a:srgbClr val="52705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3C098E-D6E7-4347-AA55-2B7CB3E71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3337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ACTION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3270B8-6515-4954-8E48-4F89D0632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733800"/>
            <a:ext cx="1790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What to do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1DAE84-60AA-4622-8848-E3C92E616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40055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AEBCA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AEBCAF"/>
                </a:solidFill>
                <a:latin typeface="Aptos"/>
                <a:ea typeface="Aptos"/>
                <a:cs typeface="Aptos"/>
              </a:rPr>
              <a:t>next step · helper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CDA184-38A1-4D2A-8B10-C4928DB8D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095625"/>
            <a:ext cx="2190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4831"/>
          </a:solidFill>
          <a:ln xmlns:a="http://schemas.openxmlformats.org/drawingml/2006/main" w="9525">
            <a:solidFill>
              <a:srgbClr val="52705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F96EA3-2181-4532-9CC2-A252E73DF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333750"/>
            <a:ext cx="1666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MEMORY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75E7C0-2503-4D78-BBB6-75FBB767A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733800"/>
            <a:ext cx="1790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What persists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05AEB1-6D61-4D89-9684-5302D54FB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40055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AEBCA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AEBCAF"/>
                </a:solidFill>
                <a:latin typeface="Aptos"/>
                <a:ea typeface="Aptos"/>
                <a:cs typeface="Aptos"/>
              </a:rPr>
              <a:t>reminder · history · proof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F7553B-F041-4773-89F6-C8F0FEE2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338137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51A428-A5D9-4D6B-B4C9-B01F38EEA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76875"/>
            <a:ext cx="3190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THE RECORD CONTINUES AFTER THE ANSWER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C4BE6FF-1902-4096-BBC3-B73D3CA97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EA4009-2026-454D-BCA2-2C5AE53C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981159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F74220-A00D-43CF-95E8-7DA2FCF75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04 · PRODUCT LOOP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523A79-B337-47ED-93BB-CF44D9CDC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57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39"/>
          </a:bodyPr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9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From “I’ll deal with it later” to handled.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997643-3727-4A3E-B86C-C685217B4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9528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803FAC-2E06-4EC0-BA2D-511184940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2286000" cy="2419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9525">
            <a:solidFill>
              <a:srgbClr val="BCC0B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EC29BA-C815-4F41-826F-3E2C2A7BA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861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E70570-57C9-496B-AFD0-A44A55AF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0522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ADD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787CE5-CFF4-47B1-B627-CDE2442D7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33875"/>
            <a:ext cx="18669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Camera,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image, PDF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D52B7C-1D5F-4E6F-BDDE-037652907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9528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BC1E95-38A5-4C1A-9141-7AB8292A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857500"/>
            <a:ext cx="2286000" cy="2419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9525">
            <a:solidFill>
              <a:srgbClr val="BCC0B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72A45E-1D62-4E10-8A84-746ABDD95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0861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341D3F-6040-4444-8626-D516EAC0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70522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UNDERSTAND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1BB36C-3B5B-425D-9668-84CBA47E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333875"/>
            <a:ext cx="18669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Summary,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facts, evidence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256F0C-05FC-490F-97D8-57A50244C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952875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F6194D-A1F9-491A-ADE9-7CC53366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57500"/>
            <a:ext cx="2286000" cy="2419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3D5"/>
          </a:solidFill>
          <a:ln xmlns:a="http://schemas.openxmlformats.org/drawingml/2006/main" w="9525">
            <a:solidFill>
              <a:srgbClr val="BCC0B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E77C17-D93B-42B3-98CC-1A34EBA3D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861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376F74-BBEA-4C25-808D-F64E8D809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0522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ACT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CB71B3-B10A-4D83-9F9B-19AE6AA48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33875"/>
            <a:ext cx="18669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Next step,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Ask, helper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032D1E-D49E-4397-A5F2-B489E08C4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857500"/>
            <a:ext cx="2286000" cy="2419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E5"/>
          </a:solidFill>
          <a:ln xmlns:a="http://schemas.openxmlformats.org/drawingml/2006/main" w="9525">
            <a:solidFill>
              <a:srgbClr val="BCC0B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BABC4C-B2F0-4652-BD9C-A45A789C7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0861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85C3B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89EBC4-6877-4046-A9AA-47EF52A9D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70522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7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REMEMBER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C40738-2191-4F82-BDBC-51EDBC777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333875"/>
            <a:ext cx="18669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Reminder,</a:t>
            </a:r>
          </a:p>
          <a:p xmlns:a="http://schemas.openxmlformats.org/drawingml/2006/main">
            <a:pPr algn="l">
              <a:defRPr sz="135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history, proof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D881DD-2B3F-441C-8900-5FF6C8892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5514975"/>
            <a:ext cx="2428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ONE CONTINUOUS RECORD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5F268D-19C1-4621-9299-87AE6D267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B42593-6F31-4187-8252-5852A3663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759277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0D3D144-405C-4A6E-B816-1371FDF5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05 · PRODUCT TODAY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99CBE5-26FD-4F14-96DD-54C9B0B6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723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084"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5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The first complete loop already exists.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EF1DF7-4024-405F-B398-676A2435B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66875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A real web + iOS pilot, backed by user-scoped cloud data.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FBAAF2-D9C4-43BE-BD94-CAF6DA483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68580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26"/>
          </a:solidFill>
          <a:ln xmlns:a="http://schemas.openxmlformats.org/drawingml/2006/main" w="9525">
            <a:solidFill>
              <a:srgbClr val="0F2D1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E6CC92-D691-485E-9466-D34B4BF41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95550"/>
            <a:ext cx="65151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808649-489F-4E2E-9270-D8D646636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95550"/>
            <a:ext cx="57150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8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BBD3CC-6C1D-47B3-B194-DFAE745E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295275" cy="295275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AC1FCF-9DD7-4029-8D96-BE1CD81A7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38425"/>
            <a:ext cx="29527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39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139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271961-6544-4443-9BCA-375C1A53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2480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285C3B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285C3B"/>
                </a:solidFill>
                <a:latin typeface="Aptos"/>
                <a:ea typeface="Aptos"/>
                <a:cs typeface="Aptos"/>
              </a:rPr>
              <a:t>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B827D7-77AA-4846-BC7C-FCBDB96DD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052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7B817A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B817A"/>
                </a:solidFill>
                <a:latin typeface="Aptos"/>
                <a:ea typeface="Aptos"/>
                <a:cs typeface="Aptos"/>
              </a:rPr>
              <a:t>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1811AD-EB20-4C36-BB8B-C3CC7E8B1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1624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7B817A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B817A"/>
                </a:solidFill>
                <a:latin typeface="Aptos"/>
                <a:ea typeface="Aptos"/>
                <a:cs typeface="Aptos"/>
              </a:rPr>
              <a:t>+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83F5A5-8FA5-418E-9BD0-54BFAC9F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196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7B817A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7B817A"/>
                </a:solidFill>
                <a:latin typeface="Aptos"/>
                <a:ea typeface="Aptos"/>
                <a:cs typeface="Aptos"/>
              </a:rPr>
              <a:t>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262362-698E-46FF-B457-C4FECECDE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70510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TODAY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9E5AB2-3258-47E4-BDAE-5C47FF58C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0099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1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What needs you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2AF8D0-F0FD-4C90-A8B8-B83EC56D1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619500"/>
            <a:ext cx="3695700" cy="1352550"/>
          </a:xfrm>
          <a:prstGeom xmlns:a="http://schemas.openxmlformats.org/drawingml/2006/main" prst="roundRect">
            <a:avLst>
              <a:gd name="adj" fmla="val 1408"/>
            </a:avLst>
          </a:prstGeom>
          <a:solidFill xmlns:a="http://schemas.openxmlformats.org/drawingml/2006/main">
            <a:srgbClr val="173B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73945E-93EF-4D7A-8C9C-0BBAD74D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781425"/>
            <a:ext cx="90487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0B7A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7568B4-B12A-4FDE-BE42-8F7FB4A50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829050"/>
            <a:ext cx="714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5F2C25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5F2C25"/>
                </a:solidFill>
                <a:latin typeface="Courier New"/>
                <a:ea typeface="Courier New"/>
                <a:cs typeface="Courier New"/>
              </a:rPr>
              <a:t>PAST DUE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6704DA-35D0-4E54-9519-399212BA4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181475"/>
            <a:ext cx="2952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Pay $248.60 to</a:t>
            </a:r>
          </a:p>
          <a:p xmlns:a="http://schemas.openxmlformats.org/drawingml/2006/main">
            <a:pPr algn="l">
              <a:def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Riverside Medical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013B25-2D84-41BD-9777-E55594609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19500"/>
            <a:ext cx="15144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2EE939-2935-4092-B955-8DF37EA9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7814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ASK NEXTSTEP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6E334A-4841-4D43-8F74-5DBD35202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11480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What should I</a:t>
            </a:r>
          </a:p>
          <a:p xmlns:a="http://schemas.openxmlformats.org/drawingml/2006/main">
            <a:pPr algn="l">
              <a:defRPr sz="1275" b="1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do first?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3B479B-B5F1-43EC-93F2-5DB9F8EF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257800"/>
            <a:ext cx="54387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0C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6E2739-A3EC-4ADC-B0F8-5D533CF37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5343525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5D645D"/>
                </a:solidFill>
                <a:latin typeface="Courier New"/>
                <a:ea typeface="Courier New"/>
                <a:cs typeface="Courier New"/>
              </a:rPr>
              <a:t>FILE + ACTION + 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5EFD6A-DFF3-4472-A643-53500BAAB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3431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8F1141-3D71-460C-AD11-083752D32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CAPTURE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42EF03-AA62-4E30-9B71-5DCD549A1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3431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Camera, image, PDF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89FD4E-501E-4F34-8B24-B02429871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733675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4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82E26B-DAD7-4ADA-8D10-2D7A94DDF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9241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AC92C98-4AAA-4F96-8439-22439137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914650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EXTRACT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EAF675C-F9BD-431E-B1D3-955792B33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241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Summary + structured facts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1EB2E61-744C-40A6-9702-C3100274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314700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4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4D062C-6868-40C3-9E62-17CB6CE1A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5052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B2B31F4-E921-4943-A4F7-CD2ADDD29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495675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VERIFY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1FCEB67-79D8-401F-B4A8-F655630CF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50520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Field confidence + correction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2CCF416-EE5C-49B3-ADC0-650157456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95725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4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308E95C-E347-4BFA-B3F1-60AAD481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08622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BE7D432-33C1-4436-83D2-4CCCAA0AF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76700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ACT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FB08E02-5E98-403C-BFE0-4BF4AE95F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08622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Reminder, calendar, helper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95A451E-7E3F-4366-AB37-48EC190C3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76750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4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B98A435-807D-4975-899A-4E4D4D72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6672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F5C46EE-2F31-457C-AA12-ABB876CCF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57725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ASK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86F631F-7B4E-4ABF-9276-DE27342BA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6672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Grounded answers + citations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27E9746-A012-464E-A907-48F220BF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057775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4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2764592-2B6F-45E4-8431-FDE594FD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48275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06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4C4D67-FD33-4591-B3B5-1F89ACE34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238750"/>
            <a:ext cx="1190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1200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RETAIN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4F6FD35-DB9B-4F09-9432-FE222937C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52482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History + handled proof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3868AB3-3674-4297-A336-1D5801A08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A06FC72-64FC-487D-BF3D-5B389D45E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840681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D9E5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0A26F73-D5A5-42DA-B488-B3DF472AB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06 · AI PATTERN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BC175D-9D68-40EB-8228-C119BEFD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00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5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5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An assistant should show its work.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344506-06D0-4D82-8C43-BAE1DADC3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62125"/>
            <a:ext cx="733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85C3B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85C3B"/>
                </a:solidFill>
                <a:latin typeface="Aptos"/>
                <a:ea typeface="Aptos"/>
                <a:cs typeface="Aptos"/>
              </a:rPr>
              <a:t>Evidence first. Confidence visible. Human confirmation when risk is high.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3E97DA-6040-46B8-84D5-24BA019BB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65341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6FDAD3-6F8E-42CD-A741-283C85CCA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00375"/>
            <a:ext cx="163830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DDEF57-6958-4FE3-A3DD-58801936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480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ASK THIS DOCUMENT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935F8F-D4D2-4362-B84E-F8F23FE43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47662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Do I need to pay this now?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655F29-3377-4BD5-906C-A0EBF45B2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05275"/>
            <a:ext cx="5238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D4DDD5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D4DDD5"/>
                </a:solidFill>
                <a:latin typeface="Aptos"/>
                <a:ea typeface="Aptos"/>
                <a:cs typeface="Aptos"/>
              </a:rPr>
              <a:t>The document shows $248.60 due on 12 July. Because that date appears to have passed, verify the balance before paying.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F24D27-5A00-492B-A478-DEC56656C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00625"/>
            <a:ext cx="590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6B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600E85-27B0-4472-8663-205930B53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81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01  “TOTAL PATIENT RESPONSIBILITY: $248.60”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DDD163-35D4-4FA9-BA3C-5BC321A9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3877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02  “PAYMENT DUE: 12 JULY”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EC73F3-EED5-47B7-B0C7-94DB303CA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88607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E18356-195F-401D-A3F5-2E95BA6D6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8860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90C680-4E0A-4B26-99D6-A3C6DFA39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9051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SCOPE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F8B3CA-5F9C-4B75-947A-123475B4B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1813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One file or a chosen set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42A2A5-C386-4940-A1AE-40B1B2717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3857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F90838-BE04-47AB-B923-0A4A41A60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8385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24E01E-10FD-4034-B54D-CFBB7D451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8576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CITE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8B1750-CDD3-40F1-B1BB-69A4AA52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1338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Facts point back to 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7F4E3E-F68D-454B-8391-870DAFD2B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9107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896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6AF1169-3CE1-4A59-BD2D-E2CD5F872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7910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6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70C867-D451-4422-80D5-692821B2F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8101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CONFIRM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602A98-DD5B-4E62-8109-E0A7E5F51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50863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0251F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20251F"/>
                </a:solidFill>
                <a:latin typeface="Aptos"/>
                <a:ea typeface="Aptos"/>
                <a:cs typeface="Aptos"/>
              </a:rPr>
              <a:t>Risky fields return to the user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4884A6-8776-4B6E-8FB2-8B66F28D2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562600"/>
            <a:ext cx="26860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39A8E5-324A-4AA6-8ABA-79C8F9638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610225"/>
            <a:ext cx="2495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TRUST IS A PRODUCT BEHAVIOR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E94E06-82DE-4263-B8EE-AD688EA3E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3EDCFC-8FD0-46C4-A05B-9B261ACF2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793952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28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598225D-2E08-4919-AE5A-2EB3E004D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07 ·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2891E0-D2D1-4BA3-B3D6-EDC9D27B0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8572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191"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One life-admin graph, across every surface.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37B43C-F2B1-4AC7-A5F0-752983E26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476625"/>
            <a:ext cx="933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844112-4539-439C-B759-C6F2FE460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476625"/>
            <a:ext cx="933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733F45-DE7F-421E-89FC-26676CB0F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295650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0" i="0">
                <a:solidFill>
                  <a:srgbClr val="DFE982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DFE98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47F913-1E54-46E5-A3D7-38D1FAF8B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3295650"/>
            <a:ext cx="323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0" i="0">
                <a:solidFill>
                  <a:srgbClr val="DFE982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DFE98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F8F70A-A15B-46DF-A318-B23EE40D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4574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27"/>
          </a:solidFill>
          <a:ln xmlns:a="http://schemas.openxmlformats.org/drawingml/2006/main" w="9525">
            <a:solidFill>
              <a:srgbClr val="50685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D3234A-C237-47D1-8F18-741C5AA43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09825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CAPTURE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DE5931-4BDD-4A6D-9460-4BFC861F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876550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Camera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63169B-1350-490B-9E49-56D65A8C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89560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paper mail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C05624-AB4C-4016-B978-F682829E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76600"/>
            <a:ext cx="201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48F82C-1D6A-43A6-960F-EC53D0AC1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448050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Upload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915F65-2636-42EF-B800-CFD11EAF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46710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PDFs &amp; images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B95C25-D682-4EB0-B0B4-FA5D64C94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848100"/>
            <a:ext cx="201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19A84D-CCD7-4925-9C1A-D42D61D17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19550"/>
            <a:ext cx="1143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Forward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773E8F-CF75-4B92-BAA6-C21F34D61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03860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future intake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3E5746-0BC9-41AF-A577-9AEA05AD3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038350"/>
            <a:ext cx="39243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98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BB68AE-721A-4CC0-BFB9-67C2DBB25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66950"/>
            <a:ext cx="495300" cy="4953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A440D5-CD6C-46D9-A51F-227A9608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574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11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911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897DEA-EA89-47A8-8881-E70C4DC91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337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CLEARDESK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D987E7-B314-4804-BDAB-8CEEEC925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286125"/>
            <a:ext cx="266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Private life-admin</a:t>
            </a:r>
          </a:p>
          <a:p xmlns:a="http://schemas.openxmlformats.org/drawingml/2006/main">
            <a:pPr algn="l">
              <a:defRPr sz="217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 i="0">
                <a:solidFill>
                  <a:srgbClr val="173B26"/>
                </a:solidFill>
                <a:latin typeface="Aptos Display"/>
                <a:ea typeface="Aptos Display"/>
                <a:cs typeface="Aptos Display"/>
              </a:rPr>
              <a:t>workspace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21389F-7073-4D20-AC00-BC570CBA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33875"/>
            <a:ext cx="666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53AC2D-97C0-4B90-95A0-6A994266A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381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FILES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AF0F45-B2B2-4286-883F-36F4FB0F6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4333875"/>
            <a:ext cx="666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42422E-DD65-4779-809D-A95B8AA34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4381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FACTS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2978B1-DA38-4CB4-A18F-69996BA8D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333875"/>
            <a:ext cx="666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42330B-AB21-4642-AFC9-C2D5DF64D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381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EVIDENCE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6818F5-C0F8-4CEC-880D-5DE37DD5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333875"/>
            <a:ext cx="666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BFA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A0A6CF-6A40-4C11-B381-192FB7C55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381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173B26"/>
                </a:solidFill>
                <a:latin typeface="Courier New"/>
                <a:ea typeface="Courier New"/>
                <a:cs typeface="Courier New"/>
              </a:rPr>
              <a:t>STATE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129702-2567-45F3-A8E9-73A81422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190750"/>
            <a:ext cx="25717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B27"/>
          </a:solidFill>
          <a:ln xmlns:a="http://schemas.openxmlformats.org/drawingml/2006/main" w="9525">
            <a:solidFill>
              <a:srgbClr val="50685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9D032AD-2950-40DC-AEC9-6F3DCEB38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409825"/>
            <a:ext cx="1809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FOLLOW-THROUGH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01E2C2-91B8-473B-9AC5-A1D2B8FCA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876550"/>
            <a:ext cx="1333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Next steps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80F6BDE-F493-4315-9216-E20BCC0FB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8956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what to do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055624-23A7-4183-92E3-39373AE84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276600"/>
            <a:ext cx="2133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DF686F0-4178-4AAA-B592-58EF495A5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448050"/>
            <a:ext cx="1333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Reminders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B2CFBAB-B33A-4488-B22D-3F9ACBE07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4671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when it matters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8F63681-4EFB-42AF-847C-A95655D97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848100"/>
            <a:ext cx="2133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364D3F6-9B12-429C-8EEC-56E274264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4019550"/>
            <a:ext cx="1333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Helpers + proof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52A8F6E-E39E-4F94-A86C-DA48C4648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40386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AAB7AC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AAB7AC"/>
                </a:solidFill>
                <a:latin typeface="Aptos"/>
                <a:ea typeface="Aptos"/>
                <a:cs typeface="Aptos"/>
              </a:rPr>
              <a:t>who acted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B57A775-83DD-40A1-92BB-45E0F417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505450"/>
            <a:ext cx="1428750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8BF319F-C4E9-4228-B733-54F34353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555307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AI THROUGHOUT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591EBC0-9475-4F3F-A436-BCB9CCA39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505450"/>
            <a:ext cx="10763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2BFFE46-F5B6-47C8-B420-1259DF08E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553075"/>
            <a:ext cx="8858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CLASSIFY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84781FB-B0F5-44AC-B55F-8813687B2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5505450"/>
            <a:ext cx="10763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9F27A2D-65F8-4ED4-AA01-566BA7844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5553075"/>
            <a:ext cx="8858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EXTRACT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03539A8-D8D3-4497-BBC0-A735A744B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5675" y="5505450"/>
            <a:ext cx="10763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5C545CC-0B21-4C6E-84F2-5FA24F1CF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5553075"/>
            <a:ext cx="8858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EXPLAIN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75461E7-A914-4E65-8E4D-C44CBEE9D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5505450"/>
            <a:ext cx="10763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83B384E-16D6-46F2-AEFD-F9146993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1075" y="5553075"/>
            <a:ext cx="8858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ANSWER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6C44A6C-E924-47D2-8561-F2170BCB9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5505450"/>
            <a:ext cx="1076325" cy="3048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294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552F1D3-B3A7-4A05-9280-58B07F48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5553075"/>
            <a:ext cx="8858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defRPr>
            </a:pPr>
            <a:r>
              <a:rPr sz="750" b="1" i="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REMEMBER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285B59E-BC2A-4ED5-BA0B-3F65D2C47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5610F1A-E8B6-43A1-B23C-A5CF9A4F1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A9B5AB"/>
                </a:solidFill>
                <a:latin typeface="Courier New"/>
                <a:ea typeface="Courier New"/>
                <a:cs typeface="Courier New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409465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DE93FE-5F38-436F-8988-0D0C43E2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08 · GO-TO-MARKET WEDGE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2D15A5-3E54-4845-AFF8-FC33BD37E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144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987"/>
          </a:bodyPr>
          <a:lstStyle xmlns:a="http://schemas.openxmlformats.org/drawingml/2006/main"/>
          <a:p xmlns:a="http://schemas.openxmlformats.org/drawingml/2006/main">
            <a:pPr algn="l">
              <a:defRPr sz="38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38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Start with one person’s confusing document.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A55854-D11C-4DC5-84E1-18A216D71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Expand only after the product earns trust through repeated follow-through.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81D25E-4DDF-4C79-A6A1-17193BB76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34290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26"/>
          </a:solidFill>
          <a:ln xmlns:a="http://schemas.openxmlformats.org/drawingml/2006/main" w="9525">
            <a:solidFill>
              <a:srgbClr val="38594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B2E9BA-518D-4735-BDD4-E7F60C650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14675"/>
            <a:ext cx="2971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START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08FFE2-80E7-42B9-B0FA-968936D30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14725"/>
            <a:ext cx="2971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Individual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D13D92-1A59-4FC8-9A5D-DA406188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10025"/>
            <a:ext cx="29718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5C1B7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B5C1B7"/>
                </a:solidFill>
                <a:latin typeface="Aptos"/>
                <a:ea typeface="Aptos"/>
                <a:cs typeface="Aptos"/>
              </a:rPr>
              <a:t>Bills, notices, renewals,</a:t>
            </a:r>
          </a:p>
          <a:p xmlns:a="http://schemas.openxmlformats.org/drawingml/2006/main">
            <a:pPr algn="l">
              <a:defRPr sz="1200" b="0" i="0">
                <a:solidFill>
                  <a:srgbClr val="B5C1B7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B5C1B7"/>
                </a:solidFill>
                <a:latin typeface="Aptos"/>
                <a:ea typeface="Aptos"/>
                <a:cs typeface="Aptos"/>
              </a:rPr>
              <a:t>and avoided paperwork.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54B172-278C-4FE3-B38B-B14FC305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57750"/>
            <a:ext cx="2971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DFE982"/>
                </a:solidFill>
                <a:latin typeface="Courier New"/>
                <a:ea typeface="Courier New"/>
                <a:cs typeface="Courier New"/>
              </a:rPr>
              <a:t>CONSUMER PILOT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2ED6CF-927E-4703-B883-9533284A9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286125"/>
            <a:ext cx="342900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D6"/>
          </a:solidFill>
          <a:ln xmlns:a="http://schemas.openxmlformats.org/drawingml/2006/main" w="9525">
            <a:solidFill>
              <a:srgbClr val="C4C4B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3FE7D6-FC1E-40FF-AE41-AC89FFD97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505200"/>
            <a:ext cx="2971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EXPAND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AF71C8-B9BD-42A4-BDDA-A1065D5A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905250"/>
            <a:ext cx="2971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Family + caregiver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5B83E5-2504-4370-90D6-4FB02BCB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400550"/>
            <a:ext cx="29718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Shared context, delegated</a:t>
            </a:r>
          </a:p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actions, recurring memory.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464181-DC65-4A70-A2A8-A911EC39E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857750"/>
            <a:ext cx="2971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FAMILY PLAN HYPOTHESIS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12AFEF-B51A-4493-B5C2-4F5B0C275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695700"/>
            <a:ext cx="3962400" cy="1543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E3D5"/>
          </a:solidFill>
          <a:ln xmlns:a="http://schemas.openxmlformats.org/drawingml/2006/main" w="9525">
            <a:solidFill>
              <a:srgbClr val="C4C4B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900F5A-C6FC-4C6D-B148-8E26948EA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914775"/>
            <a:ext cx="3505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PARTNER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DAC965-A0EB-438E-BCEA-B41757607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314825"/>
            <a:ext cx="35052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20251F"/>
                </a:solidFill>
                <a:latin typeface="Aptos Display"/>
                <a:ea typeface="Aptos Display"/>
                <a:cs typeface="Aptos Display"/>
              </a:rPr>
              <a:t>Trusted distribution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88662B-39AB-4150-B0FF-6CF6FFBB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10125"/>
            <a:ext cx="35052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D645D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D645D"/>
                </a:solidFill>
                <a:latin typeface="Aptos"/>
                <a:ea typeface="Aptos"/>
                <a:cs typeface="Aptos"/>
              </a:rPr>
              <a:t>Care, benefits, financial wellness.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7146C9-5075-4000-B59D-0B564358F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57750"/>
            <a:ext cx="3505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B2B2C HYPOTHESIS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02DBB4-7642-4674-8056-F811195E9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72125"/>
            <a:ext cx="857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285C3B"/>
                </a:solidFill>
                <a:latin typeface="Courier New"/>
                <a:ea typeface="Courier New"/>
                <a:cs typeface="Courier New"/>
              </a:rPr>
              <a:t>TRUST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3C7CD4-5215-4D14-A8A1-ADDDBD03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676900"/>
            <a:ext cx="9696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5C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F19304-4A96-474C-991E-070D3A47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NEXTSTEP · INVESTOR DECK · JULY 2026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BC8F45-3A24-4370-A282-FDC447404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defRPr>
            </a:pPr>
            <a:r>
              <a:rPr sz="675" b="1" i="0">
                <a:solidFill>
                  <a:srgbClr val="737970"/>
                </a:solidFill>
                <a:latin typeface="Courier New"/>
                <a:ea typeface="Courier New"/>
                <a:cs typeface="Courier New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7881215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2026-07-28T06:10:27.1950000Z</dcterms:created>
  <dcterms:modified xsi:type="dcterms:W3CDTF">2026-07-28T06:10:27.1950000Z</dcterms:modified>
</coreProperties>
</file>